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DDB5B-9D49-F542-A8B2-EC93AD6F094E}" v="10" dt="2026-07-30T17:03:15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>
        <p:scale>
          <a:sx n="85" d="100"/>
          <a:sy n="85" d="100"/>
        </p:scale>
        <p:origin x="40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124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9" Type="http://schemas.openxmlformats.org/officeDocument/2006/relationships/image" Target="../media/image46.pn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4" Type="http://schemas.openxmlformats.org/officeDocument/2006/relationships/image" Target="../media/image11.gif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43" Type="http://schemas.openxmlformats.org/officeDocument/2006/relationships/image" Target="../media/image50.png"/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3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1920240"/>
            <a:ext cx="66751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4800" dirty="0">
                <a:solidFill>
                  <a:schemeClr val="bg1"/>
                </a:solidFill>
                <a:latin typeface="Rachel" pitchFamily="2" charset="0"/>
                <a:ea typeface="Rachel" pitchFamily="2" charset="0"/>
              </a:rPr>
              <a:t>Organisation, management et dette technique : nous aidons les DSI à performer </a:t>
            </a:r>
            <a:r>
              <a:rPr lang="fr-FR" sz="4800" dirty="0">
                <a:solidFill>
                  <a:srgbClr val="EE4F21"/>
                </a:solidFill>
                <a:latin typeface="Rachel" pitchFamily="2" charset="0"/>
                <a:ea typeface="Rachel" pitchFamily="2" charset="0"/>
              </a:rPr>
              <a:t>durablement</a:t>
            </a:r>
            <a:r>
              <a:rPr lang="fr-FR" sz="4800" dirty="0">
                <a:latin typeface="Rachel" pitchFamily="2" charset="0"/>
                <a:ea typeface="Rachel" pitchFamily="2" charset="0"/>
              </a:rPr>
              <a:t>.</a:t>
            </a:r>
          </a:p>
        </p:txBody>
      </p:sp>
      <p:sp>
        <p:nvSpPr>
          <p:cNvPr id="5" name="Text 3"/>
          <p:cNvSpPr/>
          <p:nvPr/>
        </p:nvSpPr>
        <p:spPr>
          <a:xfrm>
            <a:off x="640080" y="461772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Cabinet de conseil </a:t>
            </a:r>
            <a:r>
              <a:rPr lang="en-US" sz="1600" dirty="0" err="1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1600" dirty="0" err="1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organisation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1600" dirty="0" err="1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agilité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et management</a:t>
            </a:r>
            <a:endParaRPr lang="en-US" sz="16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0" indent="0" algn="l">
              <a:lnSpc>
                <a:spcPts val="2200"/>
              </a:lnSpc>
              <a:buNone/>
            </a:pP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pour les DSI, </a:t>
            </a:r>
            <a:r>
              <a:rPr lang="en-US" sz="1600" dirty="0" err="1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éditeurs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et </a:t>
            </a:r>
            <a:r>
              <a:rPr lang="en-US" sz="1600" dirty="0" err="1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dirigeants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de la tech.</a:t>
            </a:r>
            <a:endParaRPr lang="en-US" sz="16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58064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Paris · Lyon</a:t>
            </a:r>
            <a:endParaRPr lang="en-US" sz="13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351C6D-9838-E45D-3775-5257E38AC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431" y="2067031"/>
            <a:ext cx="4157489" cy="29413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CE QUE ÇA DONNE DANS LA RÉALITÉ</a:t>
            </a:r>
            <a:endParaRPr lang="en-US" sz="1200" b="1" dirty="0">
              <a:latin typeface="Open Sans ExtraBold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Deux cas, deux terrains</a:t>
            </a:r>
            <a:endParaRPr lang="en-US" sz="3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212080" cy="4434840"/>
          </a:xfrm>
          <a:prstGeom prst="roundRect">
            <a:avLst>
              <a:gd name="adj" fmla="val 2474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058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1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OCEA SMART BUILDING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219456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9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D'une roadmap subie à une </a:t>
            </a:r>
            <a:r>
              <a:rPr lang="en-US" sz="1900" dirty="0">
                <a:solidFill>
                  <a:srgbClr val="EE4F2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roadmap pilotée en 6 mois</a:t>
            </a:r>
          </a:p>
        </p:txBody>
      </p:sp>
      <p:sp>
        <p:nvSpPr>
          <p:cNvPr id="7" name="Text 5"/>
          <p:cNvSpPr/>
          <p:nvPr/>
        </p:nvSpPr>
        <p:spPr>
          <a:xfrm>
            <a:off x="1005840" y="324612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Alignement, prédictibilité, collaboration, autonomie : une croissance enfin servie par la roadmap.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05840" y="43434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6 mois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05840" y="4937760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 transformation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578608" y="43434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Q1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78608" y="4937760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résultats visibles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151376" y="43434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100%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151376" y="4937760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équipes embarquées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55080" y="1600200"/>
            <a:ext cx="5166360" cy="4434840"/>
          </a:xfrm>
          <a:prstGeom prst="roundRect">
            <a:avLst>
              <a:gd name="adj" fmla="val 2474"/>
            </a:avLst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720840" y="18745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1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GRTGAZ (NATRAN)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720840" y="219456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900" dirty="0">
                <a:solidFill>
                  <a:srgbClr val="EE4F2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40 managers (trans)</a:t>
            </a:r>
            <a:r>
              <a:rPr lang="en-US" sz="1900" dirty="0" err="1">
                <a:solidFill>
                  <a:srgbClr val="EE4F2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formés</a:t>
            </a:r>
            <a:r>
              <a:rPr lang="en-US" sz="19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une culture managériale qui rayonne</a:t>
            </a:r>
            <a:endParaRPr lang="en-US" sz="19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720840" y="338328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86%</a:t>
            </a:r>
            <a:endParaRPr lang="en-US" sz="2400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720840" y="388620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font des 1-à-1 réguliers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06840" y="338328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77%</a:t>
            </a:r>
            <a:endParaRPr lang="en-US" sz="2400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006840" y="388620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se réunissent entre pairs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720840" y="4617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82%</a:t>
            </a:r>
            <a:endParaRPr lang="en-US" sz="2400" dirty="0">
              <a:latin typeface="Open Sans Light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720840" y="512064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aident à prendre du recul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06840" y="4617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4 ans</a:t>
            </a:r>
            <a:endParaRPr lang="en-US" sz="2400" dirty="0">
              <a:latin typeface="Open Sans Light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006840" y="512064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d'accompagnement continu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D3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“</a:t>
            </a:r>
            <a:endParaRPr lang="en-US" sz="120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9793074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Dans une situation difficile, une équipe de 60 personnes en perte de motivation, un système critique en fin de vie, j'ai fait appel à Goood pour transformer et redynamiser mon organisation. En un mois, le plan </a:t>
            </a:r>
            <a:r>
              <a:rPr lang="en-US" sz="2300" dirty="0" err="1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décollait</a:t>
            </a:r>
            <a:r>
              <a:rPr lang="en-US" sz="23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Un an après, les équipes sont actrices de leur transformation et l'organisation est vivante.</a:t>
            </a:r>
            <a:endParaRPr lang="en-US" sz="23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5029200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Virginie Villevieille  </a:t>
            </a:r>
            <a:r>
              <a:rPr lang="en-US" sz="15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— Digital Product Line Manager, Air France KLM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2BC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2BC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pic>
        <p:nvPicPr>
          <p:cNvPr id="10" name="Graphique 9" descr="Download Air France Logo in SVG Vector or PNG File Format ...">
            <a:extLst>
              <a:ext uri="{FF2B5EF4-FFF2-40B4-BE49-F238E27FC236}">
                <a16:creationId xmlns:a16="http://schemas.microsoft.com/office/drawing/2014/main" id="{A7D4221E-149D-6B61-6665-0773F16844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480" y="-145670"/>
            <a:ext cx="3934592" cy="2623061"/>
          </a:xfrm>
          <a:prstGeom prst="rect">
            <a:avLst/>
          </a:prstGeom>
        </p:spPr>
      </p:pic>
      <p:sp>
        <p:nvSpPr>
          <p:cNvPr id="12" name="Text 0">
            <a:extLst>
              <a:ext uri="{FF2B5EF4-FFF2-40B4-BE49-F238E27FC236}">
                <a16:creationId xmlns:a16="http://schemas.microsoft.com/office/drawing/2014/main" id="{81166003-1402-A2B6-92CD-8CFCAFA1D1E5}"/>
              </a:ext>
            </a:extLst>
          </p:cNvPr>
          <p:cNvSpPr/>
          <p:nvPr/>
        </p:nvSpPr>
        <p:spPr>
          <a:xfrm>
            <a:off x="5489072" y="1017191"/>
            <a:ext cx="635564" cy="269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3600" b="1" dirty="0">
              <a:solidFill>
                <a:schemeClr val="bg1"/>
              </a:solidFill>
              <a:latin typeface="Open Sans ExtraBold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BF4F875-2A3F-EE9A-833E-2DD3387C9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655" y="535421"/>
            <a:ext cx="1782180" cy="12608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CE QUI FAIT LA DIFFÉRENCE</a:t>
            </a:r>
            <a:endParaRPr lang="en-US" sz="1200" b="1" dirty="0">
              <a:latin typeface="Open Sans ExtraBold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Ce qui fait la différence Goood</a:t>
            </a:r>
            <a:endParaRPr lang="en-US" sz="3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20+</a:t>
            </a:r>
            <a:endParaRPr lang="en-US" sz="4400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2606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ans de métier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383280" y="17373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20</a:t>
            </a:r>
            <a:endParaRPr lang="en-US" sz="4400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383280" y="2606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consultants</a:t>
            </a: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experts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26480" y="17373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80%</a:t>
            </a:r>
            <a:endParaRPr lang="en-US" sz="4400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126480" y="2606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du CA en bouche-à-oreille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869680" y="17373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6000h+</a:t>
            </a:r>
            <a:endParaRPr lang="en-US" sz="4400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869680" y="2606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 R&amp;D par an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3520440"/>
            <a:ext cx="51206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14400" y="3904488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25880" y="37033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 conseil hands-on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25880" y="406908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 cœur de l'action, aux côtés des opérationnels.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89320" y="3520440"/>
            <a:ext cx="51206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263640" y="3904488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75120" y="37033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Une intervention à plusieurs niveaux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75120" y="406908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Direction, leadership et équipes produit, ingénierie, exploitation.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0080" y="4754880"/>
            <a:ext cx="51206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14400" y="5138928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325880" y="493776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Une expertise pointue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325880" y="530352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Dans la fabrication agile de logiciels.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989320" y="4754880"/>
            <a:ext cx="51206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263640" y="5138928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675120" y="493776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Des convictions solides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675120" y="530352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Une approche ferme, sans céder au dogmatisme.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ILS NOUS FONT CONFIANCE</a:t>
            </a:r>
            <a:endParaRPr lang="en-US" sz="1200" dirty="0">
              <a:latin typeface="Open Sans ExtraBold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1D3F5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20 ans de missions, </a:t>
            </a:r>
            <a:r>
              <a:rPr lang="en-US" sz="2800" dirty="0">
                <a:solidFill>
                  <a:srgbClr val="EE4F2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80% du CA en recommandation</a:t>
            </a:r>
            <a:endParaRPr lang="en-US" sz="2800" dirty="0">
              <a:solidFill>
                <a:srgbClr val="EE4F21"/>
              </a:solidFill>
              <a:latin typeface="Open Sans ExtraBold" pitchFamily="2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pic>
        <p:nvPicPr>
          <p:cNvPr id="39" name="Google Shape;526;p59" descr="C:\Users\Damien\Pictures\Logos\Partenaires et clients\Engie_Logo.png">
            <a:extLst>
              <a:ext uri="{FF2B5EF4-FFF2-40B4-BE49-F238E27FC236}">
                <a16:creationId xmlns:a16="http://schemas.microsoft.com/office/drawing/2014/main" id="{6E211B2F-BB5C-576C-F9AB-A26152775E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5637" y="2034027"/>
            <a:ext cx="1117008" cy="40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527;p59" descr="C:\Users\Damien\Google Drive\Marketing\Logos Clients\Veolia.gif">
            <a:extLst>
              <a:ext uri="{FF2B5EF4-FFF2-40B4-BE49-F238E27FC236}">
                <a16:creationId xmlns:a16="http://schemas.microsoft.com/office/drawing/2014/main" id="{70FADB80-D9D2-5CD2-8F7D-5FD96E2E0DD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7732" y="4779581"/>
            <a:ext cx="742917" cy="1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529;p59">
            <a:extLst>
              <a:ext uri="{FF2B5EF4-FFF2-40B4-BE49-F238E27FC236}">
                <a16:creationId xmlns:a16="http://schemas.microsoft.com/office/drawing/2014/main" id="{0ABD3FCB-F470-BEFA-D7BA-C695DE41C9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7355" y="4714785"/>
            <a:ext cx="433381" cy="32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530;p59" descr="C:\Users\Damien\Pictures\Logos\Partenaires et clients\france_televisions_logo.jpg">
            <a:extLst>
              <a:ext uri="{FF2B5EF4-FFF2-40B4-BE49-F238E27FC236}">
                <a16:creationId xmlns:a16="http://schemas.microsoft.com/office/drawing/2014/main" id="{9F76BEC5-EE76-1BDD-AE25-54BCAAEB870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54836" y="4711866"/>
            <a:ext cx="491831" cy="331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531;p59">
            <a:extLst>
              <a:ext uri="{FF2B5EF4-FFF2-40B4-BE49-F238E27FC236}">
                <a16:creationId xmlns:a16="http://schemas.microsoft.com/office/drawing/2014/main" id="{5458209D-0669-D632-FC47-04B7B330925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25860" y="4718577"/>
            <a:ext cx="320389" cy="3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532;p59" descr="C:\Users\Damien\Google Drive\Marketing\Logos Clients\publicis.jpg">
            <a:extLst>
              <a:ext uri="{FF2B5EF4-FFF2-40B4-BE49-F238E27FC236}">
                <a16:creationId xmlns:a16="http://schemas.microsoft.com/office/drawing/2014/main" id="{74F4BFE5-2F27-749A-1A89-C44ADFA655F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67820" y="4729002"/>
            <a:ext cx="811155" cy="29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533;p59">
            <a:extLst>
              <a:ext uri="{FF2B5EF4-FFF2-40B4-BE49-F238E27FC236}">
                <a16:creationId xmlns:a16="http://schemas.microsoft.com/office/drawing/2014/main" id="{9473A303-DC5E-1633-8811-7D39F7563035}"/>
              </a:ext>
            </a:extLst>
          </p:cNvPr>
          <p:cNvPicPr preferRelativeResize="0"/>
          <p:nvPr/>
        </p:nvPicPr>
        <p:blipFill rotWithShape="1">
          <a:blip r:embed="rId9">
            <a:alphaModFix amt="70000"/>
          </a:blip>
          <a:srcRect/>
          <a:stretch/>
        </p:blipFill>
        <p:spPr>
          <a:xfrm>
            <a:off x="1913842" y="4217354"/>
            <a:ext cx="370254" cy="324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534;p59" descr="C:\Users\Damien\Pictures\Logos\Partenaires et clients\logoThirode.png">
            <a:extLst>
              <a:ext uri="{FF2B5EF4-FFF2-40B4-BE49-F238E27FC236}">
                <a16:creationId xmlns:a16="http://schemas.microsoft.com/office/drawing/2014/main" id="{CF03B637-049B-A450-C988-EC352DF2A95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72943" y="4704870"/>
            <a:ext cx="432145" cy="11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535;p59" descr="C:\Users\Damien\Pictures\Logos\Partenaires et clients\logoBonnet.png">
            <a:extLst>
              <a:ext uri="{FF2B5EF4-FFF2-40B4-BE49-F238E27FC236}">
                <a16:creationId xmlns:a16="http://schemas.microsoft.com/office/drawing/2014/main" id="{2B7A6D18-4B39-2D82-7A3A-026FE6B05761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399311" y="4869384"/>
            <a:ext cx="514065" cy="1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536;p59" descr="C:\Users\Damien\Google Drive\Marketing\Logos Clients\cci st nazaire.jpg">
            <a:extLst>
              <a:ext uri="{FF2B5EF4-FFF2-40B4-BE49-F238E27FC236}">
                <a16:creationId xmlns:a16="http://schemas.microsoft.com/office/drawing/2014/main" id="{3C955FFB-4069-3BF7-5C5D-FF1B0115977C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271734" y="4762765"/>
            <a:ext cx="601977" cy="22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537;p59" descr="C:\Users\Damien\Google Drive\Marketing\Logos Clients\coca cola.JPG">
            <a:extLst>
              <a:ext uri="{FF2B5EF4-FFF2-40B4-BE49-F238E27FC236}">
                <a16:creationId xmlns:a16="http://schemas.microsoft.com/office/drawing/2014/main" id="{7C499E98-5D63-90F6-1525-4A7A7A15E123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958359" y="4732797"/>
            <a:ext cx="416172" cy="289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38;p59">
            <a:extLst>
              <a:ext uri="{FF2B5EF4-FFF2-40B4-BE49-F238E27FC236}">
                <a16:creationId xmlns:a16="http://schemas.microsoft.com/office/drawing/2014/main" id="{0A20DD8A-F05E-FE8A-D42F-FAA324A3B54B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146329" y="3143461"/>
            <a:ext cx="582618" cy="34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39;p59">
            <a:extLst>
              <a:ext uri="{FF2B5EF4-FFF2-40B4-BE49-F238E27FC236}">
                <a16:creationId xmlns:a16="http://schemas.microsoft.com/office/drawing/2014/main" id="{7D66CB34-4F2A-1E8B-1929-EBAD63802FFD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046316" y="2030132"/>
            <a:ext cx="704056" cy="41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40;p59">
            <a:extLst>
              <a:ext uri="{FF2B5EF4-FFF2-40B4-BE49-F238E27FC236}">
                <a16:creationId xmlns:a16="http://schemas.microsoft.com/office/drawing/2014/main" id="{81438C00-18B8-E638-E548-365A1A38DAC8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411040" y="3191473"/>
            <a:ext cx="706733" cy="245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41;p59">
            <a:extLst>
              <a:ext uri="{FF2B5EF4-FFF2-40B4-BE49-F238E27FC236}">
                <a16:creationId xmlns:a16="http://schemas.microsoft.com/office/drawing/2014/main" id="{7DC90349-B3D2-6E90-B971-E3A3CAEDB92A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699675" y="2019017"/>
            <a:ext cx="823256" cy="43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2;p59">
            <a:extLst>
              <a:ext uri="{FF2B5EF4-FFF2-40B4-BE49-F238E27FC236}">
                <a16:creationId xmlns:a16="http://schemas.microsoft.com/office/drawing/2014/main" id="{1D95E2EC-A25F-A72B-B370-E7684393BF0D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4190687" y="3700723"/>
            <a:ext cx="904222" cy="282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43;p59">
            <a:extLst>
              <a:ext uri="{FF2B5EF4-FFF2-40B4-BE49-F238E27FC236}">
                <a16:creationId xmlns:a16="http://schemas.microsoft.com/office/drawing/2014/main" id="{5397078F-9368-1552-3472-CB8015632F64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253407" y="2626774"/>
            <a:ext cx="974085" cy="357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44;p59">
            <a:extLst>
              <a:ext uri="{FF2B5EF4-FFF2-40B4-BE49-F238E27FC236}">
                <a16:creationId xmlns:a16="http://schemas.microsoft.com/office/drawing/2014/main" id="{376F033E-B367-5B84-64F9-D717BFC5E2B0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860034" y="2620481"/>
            <a:ext cx="933481" cy="370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45;p59">
            <a:extLst>
              <a:ext uri="{FF2B5EF4-FFF2-40B4-BE49-F238E27FC236}">
                <a16:creationId xmlns:a16="http://schemas.microsoft.com/office/drawing/2014/main" id="{BD5F844F-3E12-0D28-3717-C2F7EEE5A45F}"/>
              </a:ext>
            </a:extLst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919438" y="3765966"/>
            <a:ext cx="914487" cy="134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46;p59">
            <a:extLst>
              <a:ext uri="{FF2B5EF4-FFF2-40B4-BE49-F238E27FC236}">
                <a16:creationId xmlns:a16="http://schemas.microsoft.com/office/drawing/2014/main" id="{B3352886-F8E3-A942-861A-C0BB73882EA4}"/>
              </a:ext>
            </a:extLst>
          </p:cNvPr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817373" y="2084550"/>
            <a:ext cx="1087605" cy="303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47;p59">
            <a:extLst>
              <a:ext uri="{FF2B5EF4-FFF2-40B4-BE49-F238E27FC236}">
                <a16:creationId xmlns:a16="http://schemas.microsoft.com/office/drawing/2014/main" id="{D1A963C5-669D-F663-CF30-B906B4C7EA0C}"/>
              </a:ext>
            </a:extLst>
          </p:cNvPr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840961" y="2688931"/>
            <a:ext cx="1068839" cy="23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548;p59">
            <a:extLst>
              <a:ext uri="{FF2B5EF4-FFF2-40B4-BE49-F238E27FC236}">
                <a16:creationId xmlns:a16="http://schemas.microsoft.com/office/drawing/2014/main" id="{621CD17B-40D1-E704-6571-9540B5304436}"/>
              </a:ext>
            </a:extLst>
          </p:cNvPr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6699291" y="3730784"/>
            <a:ext cx="1084691" cy="22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549;p59">
            <a:extLst>
              <a:ext uri="{FF2B5EF4-FFF2-40B4-BE49-F238E27FC236}">
                <a16:creationId xmlns:a16="http://schemas.microsoft.com/office/drawing/2014/main" id="{ED2F7266-16A8-1B42-A502-916F67123375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634250" y="3675978"/>
            <a:ext cx="857404" cy="33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550;p59">
            <a:extLst>
              <a:ext uri="{FF2B5EF4-FFF2-40B4-BE49-F238E27FC236}">
                <a16:creationId xmlns:a16="http://schemas.microsoft.com/office/drawing/2014/main" id="{984CB736-8647-3A8A-0E63-185309F2C785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7070946" y="2019017"/>
            <a:ext cx="567555" cy="43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551;p59">
            <a:extLst>
              <a:ext uri="{FF2B5EF4-FFF2-40B4-BE49-F238E27FC236}">
                <a16:creationId xmlns:a16="http://schemas.microsoft.com/office/drawing/2014/main" id="{F2E6549E-7DCA-FD1D-4E17-B596D456FE94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6962021" y="3157915"/>
            <a:ext cx="455657" cy="455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552;p59">
            <a:extLst>
              <a:ext uri="{FF2B5EF4-FFF2-40B4-BE49-F238E27FC236}">
                <a16:creationId xmlns:a16="http://schemas.microsoft.com/office/drawing/2014/main" id="{CE949033-DF1E-139F-D97B-4444516895CC}"/>
              </a:ext>
            </a:extLst>
          </p:cNvPr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9078953" y="2620481"/>
            <a:ext cx="873280" cy="370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553;p59">
            <a:extLst>
              <a:ext uri="{FF2B5EF4-FFF2-40B4-BE49-F238E27FC236}">
                <a16:creationId xmlns:a16="http://schemas.microsoft.com/office/drawing/2014/main" id="{213E15D0-465F-FC29-2371-07DD8C8DB261}"/>
              </a:ext>
            </a:extLst>
          </p:cNvPr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9114080" y="2130605"/>
            <a:ext cx="615287" cy="22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554;p59">
            <a:extLst>
              <a:ext uri="{FF2B5EF4-FFF2-40B4-BE49-F238E27FC236}">
                <a16:creationId xmlns:a16="http://schemas.microsoft.com/office/drawing/2014/main" id="{EFA91BCD-412D-2330-C96D-22A4681C4884}"/>
              </a:ext>
            </a:extLst>
          </p:cNvPr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5813092" y="3194278"/>
            <a:ext cx="640879" cy="23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555;p59">
            <a:extLst>
              <a:ext uri="{FF2B5EF4-FFF2-40B4-BE49-F238E27FC236}">
                <a16:creationId xmlns:a16="http://schemas.microsoft.com/office/drawing/2014/main" id="{1AD693A5-202B-B12B-49E9-DB037478C904}"/>
              </a:ext>
            </a:extLst>
          </p:cNvPr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1790826" y="3184357"/>
            <a:ext cx="886769" cy="259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556;p59">
            <a:extLst>
              <a:ext uri="{FF2B5EF4-FFF2-40B4-BE49-F238E27FC236}">
                <a16:creationId xmlns:a16="http://schemas.microsoft.com/office/drawing/2014/main" id="{E0E46E0F-1654-0C6C-0A3C-202B72E401FE}"/>
              </a:ext>
            </a:extLst>
          </p:cNvPr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1733859" y="2694315"/>
            <a:ext cx="701047" cy="22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557;p59">
            <a:extLst>
              <a:ext uri="{FF2B5EF4-FFF2-40B4-BE49-F238E27FC236}">
                <a16:creationId xmlns:a16="http://schemas.microsoft.com/office/drawing/2014/main" id="{D7B9D214-EBCD-8111-28B6-EDA08ABD7748}"/>
              </a:ext>
            </a:extLst>
          </p:cNvPr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8277307" y="3692315"/>
            <a:ext cx="563871" cy="259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558;p59">
            <a:extLst>
              <a:ext uri="{FF2B5EF4-FFF2-40B4-BE49-F238E27FC236}">
                <a16:creationId xmlns:a16="http://schemas.microsoft.com/office/drawing/2014/main" id="{B662B286-85F7-4424-C40A-0BF084017A67}"/>
              </a:ext>
            </a:extLst>
          </p:cNvPr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3152098" y="3224726"/>
            <a:ext cx="641895" cy="178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559;p59">
            <a:extLst>
              <a:ext uri="{FF2B5EF4-FFF2-40B4-BE49-F238E27FC236}">
                <a16:creationId xmlns:a16="http://schemas.microsoft.com/office/drawing/2014/main" id="{59E27670-655B-C7CA-11EA-277E0B79D0C6}"/>
              </a:ext>
            </a:extLst>
          </p:cNvPr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9132175" y="3712317"/>
            <a:ext cx="605138" cy="259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560;p59">
            <a:extLst>
              <a:ext uri="{FF2B5EF4-FFF2-40B4-BE49-F238E27FC236}">
                <a16:creationId xmlns:a16="http://schemas.microsoft.com/office/drawing/2014/main" id="{FA00EEED-B691-E760-C518-CDF8258057C3}"/>
              </a:ext>
            </a:extLst>
          </p:cNvPr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7079950" y="2592715"/>
            <a:ext cx="425648" cy="425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561;p59">
            <a:extLst>
              <a:ext uri="{FF2B5EF4-FFF2-40B4-BE49-F238E27FC236}">
                <a16:creationId xmlns:a16="http://schemas.microsoft.com/office/drawing/2014/main" id="{A4D02C56-BAD4-FD1B-1BEF-213305E38584}"/>
              </a:ext>
            </a:extLst>
          </p:cNvPr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5726632" y="2649789"/>
            <a:ext cx="778447" cy="31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562;p59">
            <a:extLst>
              <a:ext uri="{FF2B5EF4-FFF2-40B4-BE49-F238E27FC236}">
                <a16:creationId xmlns:a16="http://schemas.microsoft.com/office/drawing/2014/main" id="{16357886-A09B-D03C-298F-0AAD1B31B26A}"/>
              </a:ext>
            </a:extLst>
          </p:cNvPr>
          <p:cNvPicPr preferRelativeResize="0"/>
          <p:nvPr/>
        </p:nvPicPr>
        <p:blipFill rotWithShape="1">
          <a:blip r:embed="rId38">
            <a:alphaModFix/>
          </a:blip>
          <a:srcRect/>
          <a:stretch/>
        </p:blipFill>
        <p:spPr>
          <a:xfrm>
            <a:off x="4089102" y="2141283"/>
            <a:ext cx="1128655" cy="18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563;p59">
            <a:extLst>
              <a:ext uri="{FF2B5EF4-FFF2-40B4-BE49-F238E27FC236}">
                <a16:creationId xmlns:a16="http://schemas.microsoft.com/office/drawing/2014/main" id="{C6FF7850-4C7D-1235-2867-75963A77818C}"/>
              </a:ext>
            </a:extLst>
          </p:cNvPr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1809853" y="3530172"/>
            <a:ext cx="648068" cy="64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564;p59">
            <a:extLst>
              <a:ext uri="{FF2B5EF4-FFF2-40B4-BE49-F238E27FC236}">
                <a16:creationId xmlns:a16="http://schemas.microsoft.com/office/drawing/2014/main" id="{A46C1979-03EC-604E-4FC0-554B6EC5FCB5}"/>
              </a:ext>
            </a:extLst>
          </p:cNvPr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7832366" y="3172688"/>
            <a:ext cx="977503" cy="28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565;p59">
            <a:extLst>
              <a:ext uri="{FF2B5EF4-FFF2-40B4-BE49-F238E27FC236}">
                <a16:creationId xmlns:a16="http://schemas.microsoft.com/office/drawing/2014/main" id="{658421A0-66BC-F1E8-5E57-F431526F0AF9}"/>
              </a:ext>
            </a:extLst>
          </p:cNvPr>
          <p:cNvPicPr preferRelativeResize="0"/>
          <p:nvPr/>
        </p:nvPicPr>
        <p:blipFill rotWithShape="1">
          <a:blip r:embed="rId41">
            <a:alphaModFix amt="70000"/>
          </a:blip>
          <a:srcRect/>
          <a:stretch/>
        </p:blipFill>
        <p:spPr>
          <a:xfrm>
            <a:off x="5254661" y="4735108"/>
            <a:ext cx="562014" cy="28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566;p59">
            <a:extLst>
              <a:ext uri="{FF2B5EF4-FFF2-40B4-BE49-F238E27FC236}">
                <a16:creationId xmlns:a16="http://schemas.microsoft.com/office/drawing/2014/main" id="{B55EAA3B-23A9-9474-E107-69A8C6220D49}"/>
              </a:ext>
            </a:extLst>
          </p:cNvPr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5756411" y="4236845"/>
            <a:ext cx="604537" cy="28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567;p59">
            <a:extLst>
              <a:ext uri="{FF2B5EF4-FFF2-40B4-BE49-F238E27FC236}">
                <a16:creationId xmlns:a16="http://schemas.microsoft.com/office/drawing/2014/main" id="{1A1AD16F-94D3-65C4-2875-FDBA67C3A9B9}"/>
              </a:ext>
            </a:extLst>
          </p:cNvPr>
          <p:cNvPicPr preferRelativeResize="0"/>
          <p:nvPr/>
        </p:nvPicPr>
        <p:blipFill rotWithShape="1">
          <a:blip r:embed="rId43">
            <a:alphaModFix amt="85000"/>
          </a:blip>
          <a:srcRect/>
          <a:stretch/>
        </p:blipFill>
        <p:spPr>
          <a:xfrm>
            <a:off x="8196507" y="4287952"/>
            <a:ext cx="629202" cy="18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568;p59">
            <a:extLst>
              <a:ext uri="{FF2B5EF4-FFF2-40B4-BE49-F238E27FC236}">
                <a16:creationId xmlns:a16="http://schemas.microsoft.com/office/drawing/2014/main" id="{E9C642DA-611F-788E-73BD-FF94899C0C6D}"/>
              </a:ext>
            </a:extLst>
          </p:cNvPr>
          <p:cNvPicPr preferRelativeResize="0"/>
          <p:nvPr/>
        </p:nvPicPr>
        <p:blipFill rotWithShape="1">
          <a:blip r:embed="rId44">
            <a:alphaModFix amt="70000"/>
          </a:blip>
          <a:srcRect/>
          <a:stretch/>
        </p:blipFill>
        <p:spPr>
          <a:xfrm>
            <a:off x="9132175" y="4217469"/>
            <a:ext cx="600846" cy="32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569;p59">
            <a:extLst>
              <a:ext uri="{FF2B5EF4-FFF2-40B4-BE49-F238E27FC236}">
                <a16:creationId xmlns:a16="http://schemas.microsoft.com/office/drawing/2014/main" id="{1E977889-95DC-8D16-2091-5EFF79CACD80}"/>
              </a:ext>
            </a:extLst>
          </p:cNvPr>
          <p:cNvPicPr preferRelativeResize="0"/>
          <p:nvPr/>
        </p:nvPicPr>
        <p:blipFill rotWithShape="1">
          <a:blip r:embed="rId45">
            <a:alphaModFix/>
          </a:blip>
          <a:srcRect/>
          <a:stretch/>
        </p:blipFill>
        <p:spPr>
          <a:xfrm>
            <a:off x="6761523" y="4254245"/>
            <a:ext cx="873281" cy="250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570;p59">
            <a:extLst>
              <a:ext uri="{FF2B5EF4-FFF2-40B4-BE49-F238E27FC236}">
                <a16:creationId xmlns:a16="http://schemas.microsoft.com/office/drawing/2014/main" id="{937A210B-9BDE-CB1F-9F7B-16CCC439DBC2}"/>
              </a:ext>
            </a:extLst>
          </p:cNvPr>
          <p:cNvPicPr preferRelativeResize="0"/>
          <p:nvPr/>
        </p:nvPicPr>
        <p:blipFill rotWithShape="1">
          <a:blip r:embed="rId46">
            <a:alphaModFix amt="70000"/>
          </a:blip>
          <a:srcRect/>
          <a:stretch/>
        </p:blipFill>
        <p:spPr>
          <a:xfrm>
            <a:off x="2838813" y="4307617"/>
            <a:ext cx="774662" cy="143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571;p59">
            <a:extLst>
              <a:ext uri="{FF2B5EF4-FFF2-40B4-BE49-F238E27FC236}">
                <a16:creationId xmlns:a16="http://schemas.microsoft.com/office/drawing/2014/main" id="{56F449BE-C3FA-B44D-9439-D148019480B2}"/>
              </a:ext>
            </a:extLst>
          </p:cNvPr>
          <p:cNvPicPr preferRelativeResize="0"/>
          <p:nvPr/>
        </p:nvPicPr>
        <p:blipFill rotWithShape="1">
          <a:blip r:embed="rId47">
            <a:alphaModFix amt="70000"/>
          </a:blip>
          <a:srcRect/>
          <a:stretch/>
        </p:blipFill>
        <p:spPr>
          <a:xfrm>
            <a:off x="4204723" y="4249752"/>
            <a:ext cx="983743" cy="25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D3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210312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Alors ? </a:t>
            </a:r>
            <a:r>
              <a:rPr lang="en-US" sz="54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Do you feel Goood ?</a:t>
            </a:r>
            <a:endParaRPr lang="en-US" sz="54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Vous faites face à des blocages dans votre delivery agile ? Parlons-en.</a:t>
            </a:r>
            <a:endParaRPr lang="en-US" sz="1700" dirty="0">
              <a:latin typeface="Open Sans Ligh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4114800"/>
            <a:ext cx="2651760" cy="685800"/>
          </a:xfrm>
          <a:prstGeom prst="roundRect">
            <a:avLst>
              <a:gd name="adj" fmla="val 16000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Contactez-nous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516636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www.goood.com
contact@goood.com
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778240" y="6035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1300" dirty="0">
              <a:latin typeface="Open Sans Light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3F3271-C80E-155B-657D-6D5FFE37F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5" y="166256"/>
            <a:ext cx="2972646" cy="21031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3017520"/>
            <a:ext cx="4617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8496A0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Emplacement photo</a:t>
            </a:r>
            <a:endParaRPr lang="en-US" sz="1250" dirty="0">
              <a:latin typeface="Open Sans Light" pitchFamily="2" charset="0"/>
            </a:endParaRPr>
          </a:p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8496A0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à insérer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532120" y="822960"/>
            <a:ext cx="5989320" cy="2487168"/>
          </a:xfrm>
          <a:prstGeom prst="roundRect">
            <a:avLst>
              <a:gd name="adj" fmla="val 4412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897880" y="10972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UNE OBSESSION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897880" y="1463040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Le gâchis dans les organisations</a:t>
            </a:r>
            <a:endParaRPr lang="en-US" sz="2500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875020" y="2185416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On traque tous les mécanismes qui génèrent complaisance, résignation et inertie.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532120" y="3547872"/>
            <a:ext cx="5989320" cy="2487168"/>
          </a:xfrm>
          <a:prstGeom prst="roundRect">
            <a:avLst>
              <a:gd name="adj" fmla="val 4412"/>
            </a:avLst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897880" y="3822192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UNE EXPERTISE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897880" y="4187952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Faire performer les organisations tech</a:t>
            </a:r>
            <a:endParaRPr lang="en-US" sz="2500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897880" y="4956048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Organisation, système d'information, management, IA : on remet les équipes en capacité de décider, livrer et manager, sans réorganisation coûteuse.</a:t>
            </a:r>
            <a:endParaRPr lang="en-US" sz="1350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F17BC4-BAA0-A5A5-61C4-061D13CF83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87" r="-5362"/>
          <a:stretch>
            <a:fillRect/>
          </a:stretch>
        </p:blipFill>
        <p:spPr>
          <a:xfrm>
            <a:off x="405593" y="1638301"/>
            <a:ext cx="5012227" cy="37532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POURQUOI NOS CLIENTS NOUS APPELLENT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Ces situations vous sont familières ?</a:t>
            </a:r>
            <a:endParaRPr lang="en-US" sz="34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20 ans à côté des dirigeants de la tech.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51663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60120" y="24414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417320" y="235000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5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 dette technique paralyse la delivery</a:t>
            </a:r>
            <a:endParaRPr lang="en-US" sz="155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417320" y="2711323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Chaque nouvelle feature coûte trois fois plus cher qu'avant, et personne ne sait vraiment par où commencer.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355080" y="2148840"/>
            <a:ext cx="51663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675120" y="244144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132320" y="235000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5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 roadmap est subie, pas pilotée</a:t>
            </a:r>
            <a:endParaRPr lang="en-US" sz="1550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117080" y="2711323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Les priorités changent trop souvent, les engagements ne tiennent pas, la confiance DSI–métier s'érode.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160520"/>
            <a:ext cx="51663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60120" y="445312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417320" y="436168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5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Les managers doivent manager sans piloter</a:t>
            </a:r>
            <a:endParaRPr lang="en-US" sz="1550" dirty="0">
              <a:latin typeface="Open Sans Light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417320" y="480060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mode projet, agile ou produit, le double pilotage les déconnecte du quotidien : deux autorités, des injonctions parfois contradictoires.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355080" y="4160520"/>
            <a:ext cx="51663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75120" y="445312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132320" y="436168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5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L'organisation dépend de quelques individus</a:t>
            </a:r>
            <a:endParaRPr lang="en-US" sz="1550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117080" y="480060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Deux ou trois personnes portent tout. Leur départ ou leur surcharge paralyse des pans entiers de l'activité.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9C69F75-C43E-95B6-FBDE-0F0F0566B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173" y="2484501"/>
            <a:ext cx="206502" cy="20650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FBD9D97-FD3D-B1E0-567D-C8AB954B7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604" y="2503834"/>
            <a:ext cx="167640" cy="16764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0F27EEE-E85D-E017-A5A1-5BB309A8F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696" y="4489704"/>
            <a:ext cx="219456" cy="21945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4D034-0749-260F-2EF9-3C97314D48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43" y="4529351"/>
            <a:ext cx="140162" cy="1401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D3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NOS CONVICTIONS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Performer durablement, ça s'apprend.
</a:t>
            </a:r>
            <a:r>
              <a:rPr lang="en-US" sz="36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Ça se construit ensemble.</a:t>
            </a:r>
            <a:endParaRPr lang="en-US" sz="36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Notre conviction : </a:t>
            </a:r>
            <a:r>
              <a:rPr lang="en-US" sz="16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80% des blocages ne viennent pas de l'organigramme</a:t>
            </a:r>
            <a:r>
              <a:rPr lang="en-US" sz="1600" dirty="0">
                <a:solidFill>
                  <a:srgbClr val="C9D6DD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mais du manque de clarté dans les collaborations quotidiennes. On aide à huiler les rouages, sans réorganisation coûteuse.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4114800"/>
            <a:ext cx="2560320" cy="1737360"/>
          </a:xfrm>
          <a:prstGeom prst="roundRect">
            <a:avLst>
              <a:gd name="adj" fmla="val 5263"/>
            </a:avLst>
          </a:prstGeom>
          <a:solidFill>
            <a:srgbClr val="27506A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68680" y="4297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Performance</a:t>
            </a:r>
            <a:endParaRPr lang="en-US" sz="17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480060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Délivrer de la valeur de façon prédictible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83280" y="4114800"/>
            <a:ext cx="2560320" cy="1737360"/>
          </a:xfrm>
          <a:prstGeom prst="roundRect">
            <a:avLst>
              <a:gd name="adj" fmla="val 5263"/>
            </a:avLst>
          </a:prstGeom>
          <a:solidFill>
            <a:srgbClr val="27506A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611880" y="4297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Engagement</a:t>
            </a:r>
            <a:endParaRPr lang="en-US" sz="17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611880" y="480060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Des équipes fières de ce qu'elles font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26480" y="4114800"/>
            <a:ext cx="2560320" cy="1737360"/>
          </a:xfrm>
          <a:prstGeom prst="roundRect">
            <a:avLst>
              <a:gd name="adj" fmla="val 5263"/>
            </a:avLst>
          </a:prstGeom>
          <a:solidFill>
            <a:srgbClr val="27506A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55080" y="4297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Clarté</a:t>
            </a:r>
            <a:endParaRPr lang="en-US" sz="17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55080" y="480060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Rôles, priorités et décisions lisibles par tous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869680" y="4114800"/>
            <a:ext cx="2560320" cy="1737360"/>
          </a:xfrm>
          <a:prstGeom prst="roundRect">
            <a:avLst>
              <a:gd name="adj" fmla="val 5263"/>
            </a:avLst>
          </a:prstGeom>
          <a:solidFill>
            <a:srgbClr val="27506A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098280" y="4297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Autonomie</a:t>
            </a:r>
            <a:endParaRPr lang="en-US" sz="17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098280" y="480060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Votre organisation grandit sans nous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2BC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2BC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NOS EXPERTISES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Quatre expertises. </a:t>
            </a:r>
            <a:r>
              <a:rPr lang="en-US" sz="32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Zéro recette toute faite.</a:t>
            </a:r>
            <a:endParaRPr lang="en-US" sz="32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16636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60120" y="185623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01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114800" y="1892808"/>
            <a:ext cx="1371600" cy="384048"/>
          </a:xfrm>
          <a:prstGeom prst="roundRect">
            <a:avLst>
              <a:gd name="adj" fmla="val 47619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114800" y="189280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NOUVEAUTÉ</a:t>
            </a:r>
            <a:endParaRPr lang="en-US" sz="95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417320" y="1915668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IA &amp; Transformation</a:t>
            </a:r>
            <a:endParaRPr lang="en-US" sz="2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60120" y="2377440"/>
            <a:ext cx="4526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Faites de l'IA un levier de transformation durable, pas une expérimentation de plus. Cadrage stratégique, gouvernance et alignement des métiers avec votre COMEX.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60120" y="329184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COMEX · Gouvernance IA · Feuille de route · Alignement métiers-DSI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355080" y="1600200"/>
            <a:ext cx="516636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75120" y="185623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02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233920" y="192481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Organisation &amp; agilité</a:t>
            </a:r>
            <a:endParaRPr lang="en-US" sz="2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675120" y="2383227"/>
            <a:ext cx="4526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Accélérez le time to market de vos produits, avec une transformation agile et IA pour une organisation qui délivre vraiment.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675120" y="329184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Transformation · Mode produit · Gouvernance · Agilité à l'échelle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3895344"/>
            <a:ext cx="516636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60120" y="414223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03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17320" y="418795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Dette technique &amp; SI</a:t>
            </a:r>
            <a:endParaRPr lang="en-US" sz="2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60120" y="4636008"/>
            <a:ext cx="4526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Maîtrisez votre dette pour livrer plus vite : diagnostic 360° sur 6 dimensions, score de résilience clair, plan d'action concret.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60120" y="557784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Diagnostic 360° · Roadmap SI · Legacy · DevOps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355080" y="3886200"/>
            <a:ext cx="5166360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675120" y="414223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04</a:t>
            </a:r>
            <a:endParaRPr lang="en-US" sz="2600" dirty="0">
              <a:latin typeface="Open Sans Light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233920" y="4179824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Management &amp; alliances managériales</a:t>
            </a:r>
            <a:endParaRPr lang="en-US" sz="20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675120" y="4644136"/>
            <a:ext cx="4526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Développez des managers qui créent de la clarté, pas du brouillard. Coaching, cohortes et facilitation ancrés sur vos cas réels.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675120" y="557784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Coaching · Cohorte managers · Formation · Facilitation</a:t>
            </a:r>
            <a:endParaRPr lang="en-US" sz="1050" dirty="0">
              <a:latin typeface="Open Sans Light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822960"/>
            <a:ext cx="3703320" cy="5212080"/>
          </a:xfrm>
          <a:prstGeom prst="roundRect">
            <a:avLst>
              <a:gd name="adj" fmla="val 2963"/>
            </a:avLst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005840" y="1280160"/>
            <a:ext cx="1371600" cy="384048"/>
          </a:xfrm>
          <a:prstGeom prst="roundRect">
            <a:avLst>
              <a:gd name="adj" fmla="val 47619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05840" y="128016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NOUVEAUTÉ</a:t>
            </a:r>
            <a:endParaRPr lang="en-US" sz="950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05840" y="19202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2200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242316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IA </a:t>
            </a:r>
            <a:r>
              <a:rPr lang="en-US" sz="36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&amp;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3600" dirty="0">
              <a:latin typeface="Rachel" pitchFamily="2" charset="0"/>
              <a:ea typeface="Rachel" pitchFamily="2" charset="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Transformation</a:t>
            </a:r>
            <a:endParaRPr lang="en-US" sz="36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05840" y="4069080"/>
            <a:ext cx="3063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COMEX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Gouvernance IA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Feuille de route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Alignement métiers-DSI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617720" y="547420"/>
            <a:ext cx="6568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2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Faites de l'IA une valeur concrète et mesurable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617720" y="1061616"/>
            <a:ext cx="608738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Nous accompagnons votre COMEX dans le cadrage stratégique, la gouvernance et l'alignement des métiers, pour transformer l'IA en avantage durable plutôt qu'en énième POC.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FOCUS OFFRE · IA &amp; TRANSFORMATION</a:t>
            </a:r>
            <a:endParaRPr lang="en-US" sz="1200" dirty="0">
              <a:latin typeface="Open Sans Light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577E0BF-9C3B-941B-C37C-1DC9E583F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422" y="2783285"/>
            <a:ext cx="4423982" cy="29401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FOCUS OFFRE · DETTE TECHNIQUE &amp; SI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004697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Save the </a:t>
            </a:r>
            <a:r>
              <a:rPr lang="en-US" sz="3600" dirty="0" err="1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dette</a:t>
            </a:r>
            <a:r>
              <a:rPr lang="en-US" sz="3600" dirty="0">
                <a:solidFill>
                  <a:srgbClr val="1D3F51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: </a:t>
            </a:r>
            <a:r>
              <a:rPr lang="en-US" sz="36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diagnostic 360°</a:t>
            </a:r>
            <a:endParaRPr lang="en-US" sz="36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712214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Mesurez et pilotez la résilience de votre système d'information.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237286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Les 6 dimensions de la dette technique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Code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450592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450592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Architecture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1104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61104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Sécurité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071616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71616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Organisation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882128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882128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Documentation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692640" y="2894076"/>
            <a:ext cx="164592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692640" y="2894076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Innovation</a:t>
            </a:r>
            <a:endParaRPr lang="en-US" sz="1300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0080" y="403707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Notre démarche en 4 étapes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0080" y="4539996"/>
            <a:ext cx="640080" cy="640080"/>
          </a:xfrm>
          <a:prstGeom prst="ellipse">
            <a:avLst/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453999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1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417320" y="455828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Diagnostic 360°</a:t>
            </a:r>
            <a:endParaRPr lang="en-US" sz="1450" dirty="0">
              <a:latin typeface="Open Sans Light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17320" y="492404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Évaluation complète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383280" y="4539996"/>
            <a:ext cx="640080" cy="640080"/>
          </a:xfrm>
          <a:prstGeom prst="ellipse">
            <a:avLst/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83280" y="453999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160520" y="455828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Scoring DRS</a:t>
            </a:r>
            <a:endParaRPr lang="en-US" sz="1450" dirty="0">
              <a:latin typeface="Open Sans Light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160520" y="492404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Score A à G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126480" y="4539996"/>
            <a:ext cx="640080" cy="640080"/>
          </a:xfrm>
          <a:prstGeom prst="ellipse">
            <a:avLst/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126480" y="453999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3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903720" y="455828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Plan d'action</a:t>
            </a:r>
            <a:endParaRPr lang="en-US" sz="1450" dirty="0">
              <a:latin typeface="Open Sans Light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903720" y="492404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Roadmap priorisée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8869680" y="4539996"/>
            <a:ext cx="640080" cy="640080"/>
          </a:xfrm>
          <a:prstGeom prst="ellipse">
            <a:avLst/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869680" y="453999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4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9646920" y="455828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Suivi continu</a:t>
            </a:r>
            <a:endParaRPr lang="en-US" sz="1450" dirty="0">
              <a:latin typeface="Open Sans Light" pitchFamily="2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646920" y="4924044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Monitoring</a:t>
            </a:r>
            <a:endParaRPr lang="en-US" sz="1150" dirty="0">
              <a:latin typeface="Open Sans Light" pitchFamily="2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822960"/>
            <a:ext cx="3703320" cy="5212080"/>
          </a:xfrm>
          <a:prstGeom prst="roundRect">
            <a:avLst>
              <a:gd name="adj" fmla="val 2963"/>
            </a:avLst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05840" y="12801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2200" dirty="0">
              <a:latin typeface="Open Sans Light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05840" y="178308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Management </a:t>
            </a:r>
            <a:r>
              <a:rPr lang="en-US" sz="3600" dirty="0">
                <a:solidFill>
                  <a:srgbClr val="FFFFFF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&amp;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3600" dirty="0">
              <a:latin typeface="Rachel" pitchFamily="2" charset="0"/>
              <a:ea typeface="Rachel" pitchFamily="2" charset="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Alliances</a:t>
            </a:r>
            <a:endParaRPr lang="en-US" sz="3600" dirty="0">
              <a:latin typeface="Rachel" pitchFamily="2" charset="0"/>
              <a:ea typeface="Rachel" pitchFamily="2" charset="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managériales</a:t>
            </a:r>
            <a:endParaRPr lang="en-US" sz="36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05840" y="4069080"/>
            <a:ext cx="3063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Coaching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Cohorte managers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Formation
</a:t>
            </a:r>
            <a:r>
              <a:rPr lang="en-US" sz="1250" dirty="0">
                <a:solidFill>
                  <a:srgbClr val="EE4F2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•  </a:t>
            </a:r>
            <a:r>
              <a:rPr lang="en-US" sz="1250" dirty="0">
                <a:solidFill>
                  <a:srgbClr val="D5DEE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Facilitation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617718" y="713232"/>
            <a:ext cx="51172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2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Des managers qui créent de la clarté, pas du brouillard</a:t>
            </a:r>
            <a:endParaRPr lang="en-US" sz="2200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617718" y="1423063"/>
            <a:ext cx="669270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Injonctions contradictoires, conflits de périmètre, perte de sens : le management matriciel épuise. On développe des managers en capacité, ancrés sur le terrain et vos cas réels.</a:t>
            </a:r>
            <a:endParaRPr lang="en-US" sz="1400" dirty="0">
              <a:latin typeface="Open Sans Light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617720" y="3401568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83480" y="3310128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Diagnostic et conseil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617720" y="3858768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983480" y="3721608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Formation et mentorat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617720" y="4315968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983480" y="4177693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Coaching et terrain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617720" y="4773168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EE4F22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83480" y="4633778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Intelligence collective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FOCUS OFFRE · MANAGEMENT</a:t>
            </a:r>
            <a:endParaRPr lang="en-US" sz="1200" dirty="0">
              <a:latin typeface="Open Sans Light" pitchFamily="2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DD53F67-4C58-51BC-9DD1-F952AE1E1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836" y="2875788"/>
            <a:ext cx="4334084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EE4F2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NOTRE APPROCHE</a:t>
            </a:r>
            <a:endParaRPr lang="en-US" sz="1200" dirty="0">
              <a:latin typeface="Open Sans Light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074420"/>
            <a:ext cx="1078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On ne plaque pas un framework. </a:t>
            </a:r>
          </a:p>
          <a:p>
            <a:pPr marL="0" indent="0" algn="l">
              <a:lnSpc>
                <a:spcPts val="3600"/>
              </a:lnSpc>
              <a:buNone/>
            </a:pPr>
            <a:r>
              <a:rPr lang="en-US" sz="3200" dirty="0">
                <a:solidFill>
                  <a:srgbClr val="EE4F22"/>
                </a:solidFill>
                <a:latin typeface="Rachel" pitchFamily="2" charset="0"/>
                <a:ea typeface="Rachel" pitchFamily="2" charset="0"/>
                <a:cs typeface="Open Sans Light" pitchFamily="2" charset="0"/>
              </a:rPr>
              <a:t>On invente votre chemin.</a:t>
            </a:r>
            <a:endParaRPr lang="en-US" sz="3200" dirty="0">
              <a:latin typeface="Rachel" pitchFamily="2" charset="0"/>
              <a:ea typeface="Rachel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Chaque organisation est unique. On commence par comprendre où se situe votre réussite, et ce qui l'empêche aujourd'hui.</a:t>
            </a:r>
            <a:endParaRPr lang="en-US" sz="1500" dirty="0">
              <a:latin typeface="Open Sans Light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333756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60120" y="3200400"/>
            <a:ext cx="777240" cy="777240"/>
          </a:xfrm>
          <a:prstGeom prst="ellipse">
            <a:avLst/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0120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1</a:t>
            </a:r>
            <a:endParaRPr lang="en-US" sz="2600" dirty="0">
              <a:solidFill>
                <a:schemeClr val="bg1"/>
              </a:solidFill>
              <a:latin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0120" y="416052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6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 entretien approfondi de 2h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37260" y="4722471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On fait le point avec notre connaissance des métiers de la tech et notre franc-parler. On questionne, on explore des hypothèses.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97680" y="2880360"/>
            <a:ext cx="3429000" cy="333756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617720" y="3200400"/>
            <a:ext cx="777240" cy="777240"/>
          </a:xfrm>
          <a:prstGeom prst="ellipse">
            <a:avLst/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17720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</a:t>
            </a:r>
            <a:endParaRPr lang="en-US" sz="2600" dirty="0">
              <a:solidFill>
                <a:schemeClr val="bg1"/>
              </a:solidFill>
              <a:latin typeface="Open Sans Light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17720" y="416052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6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Vous repartez avec de la clarté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617720" y="4722471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Parfois l'entretien suffit : vous savez comment agir, vous n'avez plus besoin de nous.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55280" y="2880360"/>
            <a:ext cx="3429000" cy="333756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EEF1F3"/>
            </a:solidFill>
            <a:prstDash val="solid"/>
          </a:ln>
          <a:effectLst>
            <a:outerShdw blurRad="88900" dist="25400" dir="5400000" algn="bl" rotWithShape="0">
              <a:srgbClr val="C4CDD2">
                <a:alpha val="30000"/>
              </a:srgbClr>
            </a:outerShdw>
          </a:effectLst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275320" y="3200400"/>
            <a:ext cx="777240" cy="777240"/>
          </a:xfrm>
          <a:prstGeom prst="ellipse">
            <a:avLst/>
          </a:prstGeom>
          <a:solidFill>
            <a:srgbClr val="1D3F51"/>
          </a:solidFill>
          <a:ln/>
        </p:spPr>
        <p:txBody>
          <a:bodyPr/>
          <a:lstStyle/>
          <a:p>
            <a:endParaRPr lang="fr-FR" dirty="0">
              <a:latin typeface="Open Sans Light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275320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3</a:t>
            </a:r>
            <a:endParaRPr lang="en-US" sz="2600" dirty="0">
              <a:solidFill>
                <a:schemeClr val="bg1"/>
              </a:solidFill>
              <a:latin typeface="Open Sans Light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275320" y="416052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600" dirty="0">
                <a:solidFill>
                  <a:srgbClr val="1D3F5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 dispositif co-construit</a:t>
            </a:r>
            <a:endParaRPr lang="en-US" sz="1600" dirty="0">
              <a:latin typeface="Open Sans Light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75320" y="4705302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Sujet prioritaire, hypothèse d'intervention, plan d'action : coaching, formation, facilitation ou mission selon la situation.</a:t>
            </a:r>
            <a:endParaRPr lang="en-US" sz="1250" dirty="0">
              <a:latin typeface="Open Sans Light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goood.com</a:t>
            </a:r>
            <a:endParaRPr lang="en-US" sz="900" dirty="0">
              <a:latin typeface="Open Sans Light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7782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E7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Paris · Lyon</a:t>
            </a:r>
            <a:endParaRPr lang="en-US" sz="900" dirty="0">
              <a:latin typeface="Open Sans Ligh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1158</Words>
  <Application>Microsoft Macintosh PowerPoint</Application>
  <PresentationFormat>Grand écran</PresentationFormat>
  <Paragraphs>196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Open Sans</vt:lpstr>
      <vt:lpstr>Open Sans ExtraBold</vt:lpstr>
      <vt:lpstr>Open Sans Light</vt:lpstr>
      <vt:lpstr>Rachel</vt:lpstr>
      <vt:lpstr>Rachel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Goood — Plaquette 2026</dc:title>
  <dc:subject>PptxGenJS Presentation</dc:subject>
  <dc:creator>Goood</dc:creator>
  <cp:lastModifiedBy>Victoria Oliveira</cp:lastModifiedBy>
  <cp:revision>4</cp:revision>
  <dcterms:created xsi:type="dcterms:W3CDTF">2026-07-30T13:49:45Z</dcterms:created>
  <dcterms:modified xsi:type="dcterms:W3CDTF">2026-07-30T17:04:13Z</dcterms:modified>
</cp:coreProperties>
</file>